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1D7D00-7325-4939-9C47-B1E6E655131C}" type="datetimeFigureOut">
              <a:rPr lang="hr-HR" smtClean="0"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524362-7321-4EC9-B75C-7D36CC59F72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2304256"/>
          </a:xfrm>
        </p:spPr>
        <p:txBody>
          <a:bodyPr/>
          <a:lstStyle/>
          <a:p>
            <a:r>
              <a:rPr lang="hr-HR" sz="3200" dirty="0" smtClean="0"/>
              <a:t>Javni poziv za sufinanciranje </a:t>
            </a:r>
            <a:r>
              <a:rPr lang="hr-HR" sz="3200" dirty="0"/>
              <a:t>rada uzgojnih organizacija u području stočarstva</a:t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944816" cy="1087016"/>
          </a:xfrm>
        </p:spPr>
        <p:txBody>
          <a:bodyPr>
            <a:normAutofit/>
          </a:bodyPr>
          <a:lstStyle/>
          <a:p>
            <a:pPr algn="r"/>
            <a:endParaRPr lang="hr-HR" sz="1800" dirty="0" smtClean="0"/>
          </a:p>
          <a:p>
            <a:r>
              <a:rPr lang="hr-HR" sz="1400" dirty="0" smtClean="0"/>
              <a:t>dr.sc. Mato Čačić</a:t>
            </a:r>
            <a:endParaRPr lang="hr-HR" sz="1400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835292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5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l"/>
            <a:r>
              <a:rPr lang="hr-HR" dirty="0" smtClean="0">
                <a:effectLst/>
              </a:rPr>
              <a:t>Uvod</a:t>
            </a:r>
            <a:endParaRPr lang="hr-HR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+mn-lt"/>
              </a:rPr>
              <a:t>podupire </a:t>
            </a:r>
            <a:r>
              <a:rPr lang="pt-BR" dirty="0">
                <a:latin typeface="+mn-lt"/>
              </a:rPr>
              <a:t>i sufinancira rad uzgojnih udruženja koja se bave proizvodnjom i uzgojem uzgojno </a:t>
            </a:r>
            <a:r>
              <a:rPr lang="hr-HR" dirty="0" smtClean="0">
                <a:latin typeface="+mn-lt"/>
              </a:rPr>
              <a:t>valjanih životinja za:</a:t>
            </a:r>
          </a:p>
          <a:p>
            <a:pPr lvl="1" algn="just"/>
            <a:r>
              <a:rPr lang="hr-HR" sz="2400" dirty="0">
                <a:latin typeface="+mn-lt"/>
              </a:rPr>
              <a:t>utemeljenje i/ili vjerodostojno vođenje matičnih knjiga,</a:t>
            </a:r>
          </a:p>
          <a:p>
            <a:pPr lvl="1" algn="just"/>
            <a:r>
              <a:rPr lang="hr-HR" sz="2400" dirty="0">
                <a:latin typeface="+mn-lt"/>
              </a:rPr>
              <a:t>provođenje postupaka ispitivanja proizvodnosti i testiranja u svrhu procjene uzgojne vrijednosti, unaprjeđenja i očuvanje pasmina i/ili vrsta domaćih životinja.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20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l"/>
            <a:r>
              <a:rPr lang="hr-HR" dirty="0" smtClean="0">
                <a:effectLst/>
              </a:rPr>
              <a:t>Cilj</a:t>
            </a:r>
            <a:r>
              <a:rPr lang="hr-HR" dirty="0" smtClean="0"/>
              <a:t> </a:t>
            </a:r>
            <a:r>
              <a:rPr lang="hr-HR" dirty="0" smtClean="0">
                <a:effectLst/>
              </a:rPr>
              <a:t>mjere</a:t>
            </a:r>
            <a:endParaRPr lang="hr-HR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800" dirty="0" smtClean="0">
                <a:latin typeface="+mn-lt"/>
              </a:rPr>
              <a:t>Podrška </a:t>
            </a:r>
            <a:r>
              <a:rPr lang="hr-HR" sz="2800" dirty="0">
                <a:latin typeface="+mn-lt"/>
              </a:rPr>
              <a:t>institucionalnom, organizacijskom i programskom razvoju uzgojnih organizacija u području </a:t>
            </a:r>
            <a:r>
              <a:rPr lang="hr-HR" sz="2800" dirty="0" smtClean="0">
                <a:latin typeface="+mn-lt"/>
              </a:rPr>
              <a:t>stočarstva.</a:t>
            </a:r>
            <a:endParaRPr lang="hr-H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61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hr-HR" dirty="0" smtClean="0">
                <a:effectLst/>
              </a:rPr>
              <a:t>Korisnici</a:t>
            </a:r>
            <a:endParaRPr lang="hr-HR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UZGOJNE ORGANIZACIJE</a:t>
            </a:r>
            <a:r>
              <a:rPr lang="hr-H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 </a:t>
            </a:r>
          </a:p>
          <a:p>
            <a:pPr marL="0" indent="0" algn="just">
              <a:buNone/>
            </a:pPr>
            <a:endParaRPr lang="hr-HR" sz="2000" b="1" dirty="0" smtClean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  <a:p>
            <a:pPr algn="just"/>
            <a:r>
              <a:rPr lang="hr-HR" dirty="0" smtClean="0">
                <a:latin typeface="+mn-lt"/>
              </a:rPr>
              <a:t>imaju </a:t>
            </a:r>
            <a:r>
              <a:rPr lang="hr-HR" dirty="0">
                <a:latin typeface="+mn-lt"/>
              </a:rPr>
              <a:t>sjedište u Republici Hrvatskoj te djeluju na nacionalnoj razini,</a:t>
            </a:r>
          </a:p>
          <a:p>
            <a:pPr algn="just"/>
            <a:r>
              <a:rPr lang="hr-HR" dirty="0" smtClean="0">
                <a:latin typeface="+mn-lt"/>
              </a:rPr>
              <a:t>imaju </a:t>
            </a:r>
            <a:r>
              <a:rPr lang="hr-HR" dirty="0">
                <a:latin typeface="+mn-lt"/>
              </a:rPr>
              <a:t>suglasnost Ministarstva za bavljenje uzgojem uzgojno valjanih </a:t>
            </a:r>
            <a:r>
              <a:rPr lang="hr-HR" dirty="0" smtClean="0">
                <a:latin typeface="+mn-lt"/>
              </a:rPr>
              <a:t>životinja</a:t>
            </a:r>
            <a:endParaRPr lang="hr-HR" dirty="0">
              <a:latin typeface="+mn-lt"/>
            </a:endParaRPr>
          </a:p>
          <a:p>
            <a:pPr algn="just"/>
            <a:r>
              <a:rPr lang="hr-HR" dirty="0" smtClean="0">
                <a:latin typeface="+mn-lt"/>
              </a:rPr>
              <a:t>podnesu </a:t>
            </a:r>
            <a:r>
              <a:rPr lang="hr-HR" dirty="0">
                <a:latin typeface="+mn-lt"/>
              </a:rPr>
              <a:t>zahtjev sukladno uvjetima ovog Poziva,</a:t>
            </a:r>
          </a:p>
          <a:p>
            <a:pPr algn="just"/>
            <a:r>
              <a:rPr lang="hr-HR" dirty="0" smtClean="0">
                <a:latin typeface="+mn-lt"/>
              </a:rPr>
              <a:t>dostave </a:t>
            </a:r>
            <a:r>
              <a:rPr lang="hr-HR" dirty="0">
                <a:latin typeface="+mn-lt"/>
              </a:rPr>
              <a:t>potrebnu dokumentaciju sukladno ovom Pozivu,</a:t>
            </a:r>
          </a:p>
          <a:p>
            <a:pPr algn="just"/>
            <a:r>
              <a:rPr lang="hr-HR" dirty="0" smtClean="0">
                <a:latin typeface="+mn-lt"/>
              </a:rPr>
              <a:t>nemaju </a:t>
            </a:r>
            <a:r>
              <a:rPr lang="hr-HR" dirty="0">
                <a:latin typeface="+mn-lt"/>
              </a:rPr>
              <a:t>nepodmirenih obaveza javnih davanja.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62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hr-HR" dirty="0" smtClean="0">
                <a:effectLst/>
              </a:rPr>
              <a:t>Troškovi</a:t>
            </a:r>
            <a:endParaRPr lang="hr-HR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>
                <a:latin typeface="+mn-lt"/>
              </a:rPr>
              <a:t>PRIHVATLJIVI TROŠKOVI</a:t>
            </a:r>
          </a:p>
          <a:p>
            <a:pPr lvl="0"/>
            <a:r>
              <a:rPr lang="hr-HR" sz="2100" dirty="0">
                <a:latin typeface="+mn-lt"/>
              </a:rPr>
              <a:t>plaće djelatnika uzgojne organizacije koji rade na poslovima vođenja matične knjige koja se vodi pri uzgojnoj organizaciji,</a:t>
            </a:r>
          </a:p>
          <a:p>
            <a:r>
              <a:rPr lang="hr-HR" sz="2100" dirty="0">
                <a:latin typeface="+mn-lt"/>
              </a:rPr>
              <a:t>nabava potrebnog uredskog materijala i </a:t>
            </a:r>
            <a:r>
              <a:rPr lang="hr-HR" sz="2100" dirty="0" smtClean="0">
                <a:latin typeface="+mn-lt"/>
              </a:rPr>
              <a:t>opreme,</a:t>
            </a:r>
          </a:p>
          <a:p>
            <a:pPr lvl="0"/>
            <a:r>
              <a:rPr lang="hr-HR" sz="2100" dirty="0">
                <a:latin typeface="+mn-lt"/>
              </a:rPr>
              <a:t>nabava potrebne opreme koju će uzgojna organizacija koristiti za provedbu postupaka ispitivanja proizvodnosti i testiranja propisanih uzgojnim programom,</a:t>
            </a:r>
          </a:p>
          <a:p>
            <a:r>
              <a:rPr lang="hr-HR" sz="2100" dirty="0">
                <a:latin typeface="+mn-lt"/>
              </a:rPr>
              <a:t>provedba uzgojnih postupaka definiranih uzgojnim programom </a:t>
            </a:r>
            <a:r>
              <a:rPr lang="hr-HR" sz="2100" dirty="0" smtClean="0">
                <a:latin typeface="+mn-lt"/>
              </a:rPr>
              <a:t>,</a:t>
            </a:r>
          </a:p>
          <a:p>
            <a:r>
              <a:rPr lang="hr-HR" sz="2100" dirty="0" smtClean="0">
                <a:latin typeface="+mn-lt"/>
              </a:rPr>
              <a:t>putni </a:t>
            </a:r>
            <a:r>
              <a:rPr lang="hr-HR" sz="2100" dirty="0">
                <a:latin typeface="+mn-lt"/>
              </a:rPr>
              <a:t>troškovi okupljanja Upravnog odbora uzgojne </a:t>
            </a:r>
            <a:r>
              <a:rPr lang="hr-HR" sz="2100" dirty="0" smtClean="0">
                <a:latin typeface="+mn-lt"/>
              </a:rPr>
              <a:t>organizacije,</a:t>
            </a:r>
            <a:endParaRPr lang="hr-HR" sz="2100" dirty="0">
              <a:latin typeface="+mn-lt"/>
            </a:endParaRPr>
          </a:p>
          <a:p>
            <a:pPr lvl="0"/>
            <a:r>
              <a:rPr lang="hr-HR" sz="2100" dirty="0">
                <a:latin typeface="+mn-lt"/>
              </a:rPr>
              <a:t>izrada promidžbenih materijala (letaka, </a:t>
            </a:r>
            <a:r>
              <a:rPr lang="hr-HR" sz="2100" dirty="0" smtClean="0">
                <a:latin typeface="+mn-lt"/>
              </a:rPr>
              <a:t>brošura),</a:t>
            </a:r>
          </a:p>
          <a:p>
            <a:pPr lvl="0"/>
            <a:r>
              <a:rPr lang="hr-HR" sz="2100" dirty="0" smtClean="0">
                <a:latin typeface="+mn-lt"/>
              </a:rPr>
              <a:t>sudjelovanje </a:t>
            </a:r>
            <a:r>
              <a:rPr lang="hr-HR" sz="2100" dirty="0">
                <a:latin typeface="+mn-lt"/>
              </a:rPr>
              <a:t>predstavnika uzgojne organizacije u radu tijela međunarodnih organizacija na europskoj odnosno svjetskoj </a:t>
            </a:r>
            <a:r>
              <a:rPr lang="hr-HR" sz="2100" dirty="0" smtClean="0">
                <a:latin typeface="+mn-lt"/>
              </a:rPr>
              <a:t>razini</a:t>
            </a:r>
            <a:r>
              <a:rPr lang="hr-HR" sz="2100" dirty="0">
                <a:latin typeface="+mn-lt"/>
              </a:rPr>
              <a:t>.</a:t>
            </a:r>
            <a:endParaRPr lang="hr-H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76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l"/>
            <a:r>
              <a:rPr lang="hr-HR" dirty="0" smtClean="0">
                <a:effectLst/>
              </a:rPr>
              <a:t>Troškovi</a:t>
            </a:r>
            <a:endParaRPr lang="hr-HR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600" b="1" dirty="0">
                <a:latin typeface="+mn-lt"/>
              </a:rPr>
              <a:t>NEPRIHVATLJIVI</a:t>
            </a:r>
          </a:p>
          <a:p>
            <a:pPr lvl="0"/>
            <a:r>
              <a:rPr lang="hr-HR" dirty="0">
                <a:latin typeface="+mn-lt"/>
              </a:rPr>
              <a:t>porezi, uključujući PDV, </a:t>
            </a:r>
          </a:p>
          <a:p>
            <a:pPr lvl="0"/>
            <a:r>
              <a:rPr lang="hr-HR" dirty="0">
                <a:latin typeface="+mn-lt"/>
              </a:rPr>
              <a:t>carinske i uvozne pristojbe, i sve ostale naknade, </a:t>
            </a:r>
          </a:p>
          <a:p>
            <a:pPr lvl="0"/>
            <a:r>
              <a:rPr lang="hr-HR" dirty="0">
                <a:latin typeface="+mn-lt"/>
              </a:rPr>
              <a:t>novčane kazne, financijske kazne i troškovi parničnog postupka, </a:t>
            </a:r>
          </a:p>
          <a:p>
            <a:pPr lvl="0"/>
            <a:r>
              <a:rPr lang="hr-HR" dirty="0">
                <a:latin typeface="+mn-lt"/>
              </a:rPr>
              <a:t>rabljena oprema, </a:t>
            </a:r>
          </a:p>
          <a:p>
            <a:pPr lvl="0"/>
            <a:r>
              <a:rPr lang="hr-HR" dirty="0">
                <a:latin typeface="+mn-lt"/>
              </a:rPr>
              <a:t>troškovi transporta životinja i opreme, </a:t>
            </a:r>
          </a:p>
          <a:p>
            <a:pPr lvl="0"/>
            <a:r>
              <a:rPr lang="hr-HR" dirty="0">
                <a:latin typeface="+mn-lt"/>
              </a:rPr>
              <a:t>bankovni troškovi, troškovi jamstava i slične naknade,</a:t>
            </a:r>
          </a:p>
          <a:p>
            <a:pPr lvl="0"/>
            <a:r>
              <a:rPr lang="hr-HR" dirty="0">
                <a:latin typeface="+mn-lt"/>
              </a:rPr>
              <a:t>troškovi pretvaranja, naknade i tečajni troškovi vezani uz račune u eurima, kao i drugi isključivo financijski izdaci, </a:t>
            </a:r>
          </a:p>
          <a:p>
            <a:pPr lvl="0"/>
            <a:r>
              <a:rPr lang="hr-HR" dirty="0">
                <a:latin typeface="+mn-lt"/>
              </a:rPr>
              <a:t>plaćanja u naturi, </a:t>
            </a:r>
          </a:p>
          <a:p>
            <a:pPr lvl="0"/>
            <a:r>
              <a:rPr lang="hr-HR" dirty="0">
                <a:latin typeface="+mn-lt"/>
              </a:rPr>
              <a:t>svi troškovi održavanja, amortizacije i najma.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63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 algn="l"/>
            <a:r>
              <a:rPr lang="hr-HR" sz="2400" dirty="0" smtClean="0"/>
              <a:t>Sufinanciranje uzgojnih udruženja kroz osam godina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>
                <a:latin typeface="+mn-lt"/>
              </a:rPr>
              <a:t>AKTIVNOST</a:t>
            </a:r>
            <a:r>
              <a:rPr lang="hr-HR" sz="2000" dirty="0">
                <a:latin typeface="+mn-lt"/>
              </a:rPr>
              <a:t>:   Sufinanciranje rada uzgojnih udruženja </a:t>
            </a:r>
            <a:endParaRPr lang="hr-HR" sz="2000" dirty="0" smtClean="0">
              <a:latin typeface="+mn-lt"/>
            </a:endParaRPr>
          </a:p>
          <a:p>
            <a:pPr marL="0" indent="0">
              <a:buNone/>
            </a:pPr>
            <a:endParaRPr lang="hr-HR" sz="2000" dirty="0">
              <a:latin typeface="+mn-lt"/>
            </a:endParaRPr>
          </a:p>
          <a:p>
            <a:r>
              <a:rPr lang="hr-HR" sz="2000" dirty="0">
                <a:latin typeface="+mn-lt"/>
              </a:rPr>
              <a:t>2010. 	</a:t>
            </a:r>
            <a:r>
              <a:rPr lang="hr-HR" sz="2000" dirty="0" smtClean="0">
                <a:latin typeface="+mn-lt"/>
              </a:rPr>
              <a:t>                8 </a:t>
            </a:r>
            <a:r>
              <a:rPr lang="hr-HR" sz="2000" dirty="0">
                <a:latin typeface="+mn-lt"/>
              </a:rPr>
              <a:t>korisnika		</a:t>
            </a:r>
            <a:r>
              <a:rPr lang="hr-HR" sz="2000" dirty="0" smtClean="0">
                <a:latin typeface="+mn-lt"/>
              </a:rPr>
              <a:t>1.360.000,00 </a:t>
            </a:r>
            <a:r>
              <a:rPr lang="hr-HR" sz="2000" dirty="0">
                <a:latin typeface="+mn-lt"/>
              </a:rPr>
              <a:t>kn</a:t>
            </a:r>
          </a:p>
          <a:p>
            <a:r>
              <a:rPr lang="hr-HR" sz="2000" dirty="0">
                <a:latin typeface="+mn-lt"/>
              </a:rPr>
              <a:t>2011.		12 korisnika		1.329.999,98 kn</a:t>
            </a:r>
          </a:p>
          <a:p>
            <a:r>
              <a:rPr lang="hr-HR" sz="2000" dirty="0">
                <a:latin typeface="+mn-lt"/>
              </a:rPr>
              <a:t>2012.		9 korisnika		1.399.997,00 kn</a:t>
            </a:r>
          </a:p>
          <a:p>
            <a:r>
              <a:rPr lang="hr-HR" sz="2000" dirty="0">
                <a:latin typeface="+mn-lt"/>
              </a:rPr>
              <a:t>2013. NATJEČAJ NIJE PROVEDEN SREDSTVA NISU DODIJELJENA</a:t>
            </a:r>
          </a:p>
          <a:p>
            <a:r>
              <a:rPr lang="hr-HR" sz="2000" dirty="0">
                <a:latin typeface="+mn-lt"/>
              </a:rPr>
              <a:t>2014.		8 korisnika		   690.248,00 kn</a:t>
            </a:r>
          </a:p>
          <a:p>
            <a:r>
              <a:rPr lang="hr-HR" sz="2000" dirty="0">
                <a:latin typeface="+mn-lt"/>
              </a:rPr>
              <a:t>2015.		6 korisnika		   700.000,00 kn</a:t>
            </a:r>
          </a:p>
          <a:p>
            <a:r>
              <a:rPr lang="hr-HR" sz="2000" dirty="0">
                <a:latin typeface="+mn-lt"/>
              </a:rPr>
              <a:t>2016.	</a:t>
            </a:r>
            <a:r>
              <a:rPr lang="hr-HR" sz="2000" dirty="0" smtClean="0">
                <a:latin typeface="+mn-lt"/>
              </a:rPr>
              <a:t>              15 </a:t>
            </a:r>
            <a:r>
              <a:rPr lang="hr-HR" sz="2000" dirty="0">
                <a:latin typeface="+mn-lt"/>
              </a:rPr>
              <a:t>korisnika		   700.000,00 kn</a:t>
            </a:r>
          </a:p>
          <a:p>
            <a:r>
              <a:rPr lang="hr-HR" sz="2000" dirty="0">
                <a:latin typeface="+mn-lt"/>
              </a:rPr>
              <a:t>2017.	</a:t>
            </a:r>
            <a:r>
              <a:rPr lang="hr-HR" sz="2000" dirty="0" smtClean="0">
                <a:latin typeface="+mn-lt"/>
              </a:rPr>
              <a:t>              15 </a:t>
            </a:r>
            <a:r>
              <a:rPr lang="hr-HR" sz="2000" dirty="0">
                <a:latin typeface="+mn-lt"/>
              </a:rPr>
              <a:t>korisnika		   645.000,00 kn</a:t>
            </a:r>
          </a:p>
          <a:p>
            <a:r>
              <a:rPr lang="hr-HR" sz="2000" dirty="0">
                <a:latin typeface="+mn-lt"/>
              </a:rPr>
              <a:t>2018.               </a:t>
            </a:r>
            <a:r>
              <a:rPr lang="hr-HR" sz="2000" dirty="0" smtClean="0">
                <a:latin typeface="+mn-lt"/>
              </a:rPr>
              <a:t>             15 </a:t>
            </a:r>
            <a:r>
              <a:rPr lang="hr-HR" sz="2000" dirty="0">
                <a:latin typeface="+mn-lt"/>
              </a:rPr>
              <a:t>korisnika                </a:t>
            </a:r>
            <a:r>
              <a:rPr lang="hr-HR" sz="2000" dirty="0" smtClean="0">
                <a:latin typeface="+mn-lt"/>
              </a:rPr>
              <a:t>         679.000,00 </a:t>
            </a:r>
            <a:r>
              <a:rPr lang="hr-HR" sz="2000" dirty="0">
                <a:latin typeface="+mn-lt"/>
              </a:rPr>
              <a:t>kn</a:t>
            </a:r>
          </a:p>
          <a:p>
            <a:r>
              <a:rPr lang="hr-HR" sz="2000" dirty="0">
                <a:latin typeface="+mn-lt"/>
              </a:rPr>
              <a:t>		</a:t>
            </a:r>
            <a:r>
              <a:rPr lang="hr-HR" sz="2000" dirty="0" smtClean="0">
                <a:latin typeface="+mn-lt"/>
              </a:rPr>
              <a:t>       </a:t>
            </a:r>
            <a:r>
              <a:rPr lang="hr-HR" b="1" dirty="0" smtClean="0">
                <a:latin typeface="+mn-lt"/>
              </a:rPr>
              <a:t>UKUPNO</a:t>
            </a:r>
            <a:r>
              <a:rPr lang="hr-HR" b="1" dirty="0">
                <a:latin typeface="+mn-lt"/>
              </a:rPr>
              <a:t>:           </a:t>
            </a:r>
            <a:r>
              <a:rPr lang="hr-HR" b="1" dirty="0" smtClean="0">
                <a:latin typeface="+mn-lt"/>
              </a:rPr>
              <a:t>      6.825.294,98 </a:t>
            </a:r>
            <a:r>
              <a:rPr lang="hr-HR" b="1" dirty="0">
                <a:latin typeface="+mn-lt"/>
              </a:rPr>
              <a:t>KN</a:t>
            </a:r>
          </a:p>
          <a:p>
            <a:endParaRPr lang="hr-H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1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algn="l"/>
            <a:r>
              <a:rPr lang="hr-HR" dirty="0" smtClean="0">
                <a:effectLst/>
              </a:rPr>
              <a:t>Zaključak</a:t>
            </a:r>
            <a:endParaRPr lang="hr-HR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vi-VN" dirty="0">
                <a:latin typeface="Palatino Linotype" panose="02040502050505030304" pitchFamily="18" charset="0"/>
              </a:rPr>
              <a:t>Poboljšanje učinkovitosti provedbe uzgojnih programa predstavlja preduvjet za uzgoj i proizvodnju domaćih životinja veće genetske kakvoće i boljih proizvodnih karakteristika, što se u konačnici odražava na unaprjeđenje stočarske proizvodnje</a:t>
            </a:r>
            <a:r>
              <a:rPr lang="vi-VN" dirty="0" smtClean="0">
                <a:latin typeface="Palatino Linotype" panose="02040502050505030304" pitchFamily="18" charset="0"/>
              </a:rPr>
              <a:t>.</a:t>
            </a:r>
            <a:endParaRPr lang="hr-HR" dirty="0" smtClean="0"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Palatino Linotype" panose="02040502050505030304" pitchFamily="18" charset="0"/>
              </a:rPr>
              <a:t>Ministarstvo poljoprivrede</a:t>
            </a:r>
            <a:r>
              <a:rPr lang="hr-HR" dirty="0" smtClean="0">
                <a:latin typeface="Palatino Linotype" panose="02040502050505030304" pitchFamily="18" charset="0"/>
              </a:rPr>
              <a:t> će</a:t>
            </a:r>
            <a:r>
              <a:rPr lang="vi-VN" dirty="0" smtClean="0">
                <a:latin typeface="Palatino Linotype" panose="02040502050505030304" pitchFamily="18" charset="0"/>
              </a:rPr>
              <a:t>, </a:t>
            </a:r>
            <a:r>
              <a:rPr lang="vi-VN" dirty="0">
                <a:latin typeface="Palatino Linotype" panose="02040502050505030304" pitchFamily="18" charset="0"/>
              </a:rPr>
              <a:t>svjesno okolnosti u kojima </a:t>
            </a:r>
            <a:r>
              <a:rPr lang="hr-HR" dirty="0" smtClean="0">
                <a:latin typeface="Palatino Linotype" panose="02040502050505030304" pitchFamily="18" charset="0"/>
              </a:rPr>
              <a:t>djeluju</a:t>
            </a:r>
            <a:r>
              <a:rPr lang="vi-VN" dirty="0" smtClean="0">
                <a:latin typeface="Palatino Linotype" panose="02040502050505030304" pitchFamily="18" charset="0"/>
              </a:rPr>
              <a:t> </a:t>
            </a:r>
            <a:r>
              <a:rPr lang="vi-VN" dirty="0">
                <a:latin typeface="Palatino Linotype" panose="02040502050505030304" pitchFamily="18" charset="0"/>
              </a:rPr>
              <a:t>hrvatska uzgojna udruženja, u okviru </a:t>
            </a:r>
            <a:r>
              <a:rPr lang="hr-HR" dirty="0" smtClean="0">
                <a:latin typeface="Palatino Linotype" panose="02040502050505030304" pitchFamily="18" charset="0"/>
              </a:rPr>
              <a:t>financijskih mogućnosti</a:t>
            </a:r>
            <a:r>
              <a:rPr lang="vi-VN" dirty="0" smtClean="0">
                <a:latin typeface="Palatino Linotype" panose="02040502050505030304" pitchFamily="18" charset="0"/>
              </a:rPr>
              <a:t>, </a:t>
            </a:r>
            <a:r>
              <a:rPr lang="vi-VN" dirty="0">
                <a:latin typeface="Palatino Linotype" panose="02040502050505030304" pitchFamily="18" charset="0"/>
              </a:rPr>
              <a:t>u 2019. godini nastaviti financijski podupirati rad uzgojnih udruženja.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</TotalTime>
  <Words>355</Words>
  <Application>Microsoft Office PowerPoint</Application>
  <PresentationFormat>Prikaz na zaslonu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Palatino Linotype</vt:lpstr>
      <vt:lpstr>Izvršno</vt:lpstr>
      <vt:lpstr>Javni poziv za sufinanciranje rada uzgojnih organizacija u području stočarstva </vt:lpstr>
      <vt:lpstr>Uvod</vt:lpstr>
      <vt:lpstr>Cilj mjere</vt:lpstr>
      <vt:lpstr>Korisnici</vt:lpstr>
      <vt:lpstr>Troškovi</vt:lpstr>
      <vt:lpstr>Troškovi</vt:lpstr>
      <vt:lpstr>Sufinanciranje uzgojnih udruženja kroz osam godina</vt:lpstr>
      <vt:lpstr>Zaključak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Sufinanciranje rada uzgojnih organizacija u području stočarstva</dc:title>
  <dc:creator>Martina Andrašić</dc:creator>
  <cp:lastModifiedBy>Goran Lipavić</cp:lastModifiedBy>
  <cp:revision>10</cp:revision>
  <dcterms:created xsi:type="dcterms:W3CDTF">2019-02-07T10:50:56Z</dcterms:created>
  <dcterms:modified xsi:type="dcterms:W3CDTF">2019-02-07T14:10:12Z</dcterms:modified>
</cp:coreProperties>
</file>